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grandir Grand Heavy" charset="1" panose="00000A07000000000000"/>
      <p:regular r:id="rId16"/>
    </p:embeddedFont>
    <p:embeddedFont>
      <p:font typeface="Palm Club" charset="1" panose="00000000000000000000"/>
      <p:regular r:id="rId17"/>
    </p:embeddedFont>
    <p:embeddedFont>
      <p:font typeface="Agrandir" charset="1" panose="00000500000000000000"/>
      <p:regular r:id="rId18"/>
    </p:embeddedFont>
    <p:embeddedFont>
      <p:font typeface="Agrandir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WEMA is an intelligent assistant that automates the process of identifying Würth Elektronik alternatives.</a:t>
            </a:r>
          </a:p>
          <a:p>
            <a:r>
              <a:rPr lang="en-US"/>
              <a:t/>
            </a:r>
          </a:p>
          <a:p>
            <a:r>
              <a:rPr lang="en-US"/>
              <a:t>Uses LLMs (GPT-4) and web search (SerpAPI) to extract technical specs and find matches.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https://tenor.com/en-IN/search/mr-bean-exam-gifs" TargetMode="External" Type="http://schemas.openxmlformats.org/officeDocument/2006/relationships/hyperlink"/><Relationship Id="rId6" Target="../media/image5.jpeg" Type="http://schemas.openxmlformats.org/officeDocument/2006/relationships/image"/><Relationship Id="rId7" Target="../media/VAGnxYSpwss.mp4" Type="http://schemas.openxmlformats.org/officeDocument/2006/relationships/video"/><Relationship Id="rId8" Target="../media/VAGnxYSpwss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0686" y="3098413"/>
            <a:ext cx="9826629" cy="29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b="true" sz="1467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STRIKE</a:t>
            </a:r>
          </a:p>
        </p:txBody>
      </p:sp>
      <p:sp>
        <p:nvSpPr>
          <p:cNvPr name="TextBox 4" id="4"/>
          <p:cNvSpPr txBox="true"/>
          <p:nvPr/>
        </p:nvSpPr>
        <p:spPr>
          <a:xfrm rot="-273479">
            <a:off x="5597294" y="4715175"/>
            <a:ext cx="7012091" cy="158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</a:pPr>
            <a:r>
              <a:rPr lang="en-US" sz="9171">
                <a:solidFill>
                  <a:srgbClr val="FF3131"/>
                </a:solidFill>
                <a:latin typeface="Palm Club"/>
                <a:ea typeface="Palm Club"/>
                <a:cs typeface="Palm Club"/>
                <a:sym typeface="Palm Club"/>
              </a:rPr>
              <a:t>HackXplore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35448" y="1055618"/>
            <a:ext cx="3217104" cy="32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STRIKE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43248" y="465536"/>
            <a:ext cx="1140518" cy="1126329"/>
          </a:xfrm>
          <a:custGeom>
            <a:avLst/>
            <a:gdLst/>
            <a:ahLst/>
            <a:cxnLst/>
            <a:rect r="r" b="b" t="t" l="l"/>
            <a:pathLst>
              <a:path h="1126329" w="1140518">
                <a:moveTo>
                  <a:pt x="0" y="0"/>
                </a:moveTo>
                <a:lnTo>
                  <a:pt x="1140518" y="0"/>
                </a:lnTo>
                <a:lnTo>
                  <a:pt x="1140518" y="1126328"/>
                </a:lnTo>
                <a:lnTo>
                  <a:pt x="0" y="1126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8754" b="-755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12437" y="8428574"/>
            <a:ext cx="4663126" cy="587121"/>
            <a:chOff x="0" y="0"/>
            <a:chExt cx="1228148" cy="1546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8148" cy="154633"/>
            </a:xfrm>
            <a:custGeom>
              <a:avLst/>
              <a:gdLst/>
              <a:ahLst/>
              <a:cxnLst/>
              <a:rect r="r" b="b" t="t" l="l"/>
              <a:pathLst>
                <a:path h="154633" w="1228148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30686" y="2403896"/>
            <a:ext cx="9826629" cy="29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b="true" sz="1467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THANK</a:t>
            </a:r>
          </a:p>
        </p:txBody>
      </p:sp>
      <p:sp>
        <p:nvSpPr>
          <p:cNvPr name="TextBox 7" id="7"/>
          <p:cNvSpPr txBox="true"/>
          <p:nvPr/>
        </p:nvSpPr>
        <p:spPr>
          <a:xfrm rot="-273479">
            <a:off x="5636278" y="3857182"/>
            <a:ext cx="7012091" cy="289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7"/>
              </a:lnSpc>
            </a:pPr>
            <a:r>
              <a:rPr lang="en-US" sz="16669">
                <a:solidFill>
                  <a:srgbClr val="E9480D"/>
                </a:solidFill>
                <a:latin typeface="Palm Club"/>
                <a:ea typeface="Palm Club"/>
                <a:cs typeface="Palm Club"/>
                <a:sym typeface="Palm Club"/>
              </a:rPr>
              <a:t>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49237" y="8476620"/>
            <a:ext cx="3589526" cy="39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www.reallygreatsite.com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38763" y="8561797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8561" y="8561797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43693" y="6983119"/>
            <a:ext cx="6800614" cy="42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Shivam  | SreeHari  | Jordi | Vamshidar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35448" y="1055618"/>
            <a:ext cx="3217104" cy="32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STRIKE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81138">
            <a:off x="10105415" y="-56248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32771" y="1237165"/>
            <a:ext cx="6222236" cy="7812670"/>
            <a:chOff x="0" y="0"/>
            <a:chExt cx="1638778" cy="20576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8778" cy="2057658"/>
            </a:xfrm>
            <a:custGeom>
              <a:avLst/>
              <a:gdLst/>
              <a:ahLst/>
              <a:cxnLst/>
              <a:rect r="r" b="b" t="t" l="l"/>
              <a:pathLst>
                <a:path h="2057658" w="163877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026552"/>
                  </a:lnTo>
                  <a:cubicBezTo>
                    <a:pt x="1638778" y="2043731"/>
                    <a:pt x="1624851" y="2057658"/>
                    <a:pt x="1607672" y="2057658"/>
                  </a:cubicBezTo>
                  <a:lnTo>
                    <a:pt x="31106" y="2057658"/>
                  </a:lnTo>
                  <a:cubicBezTo>
                    <a:pt x="13927" y="2057658"/>
                    <a:pt x="0" y="2043731"/>
                    <a:pt x="0" y="2026552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638778" cy="2152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082528"/>
            <a:ext cx="10618553" cy="2967307"/>
            <a:chOff x="0" y="0"/>
            <a:chExt cx="2796656" cy="7815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656" cy="781513"/>
            </a:xfrm>
            <a:custGeom>
              <a:avLst/>
              <a:gdLst/>
              <a:ahLst/>
              <a:cxnLst/>
              <a:rect r="r" b="b" t="t" l="l"/>
              <a:pathLst>
                <a:path h="781513" w="2796656">
                  <a:moveTo>
                    <a:pt x="15311" y="0"/>
                  </a:moveTo>
                  <a:lnTo>
                    <a:pt x="2781345" y="0"/>
                  </a:lnTo>
                  <a:cubicBezTo>
                    <a:pt x="2789801" y="0"/>
                    <a:pt x="2796656" y="6855"/>
                    <a:pt x="2796656" y="15311"/>
                  </a:cubicBezTo>
                  <a:lnTo>
                    <a:pt x="2796656" y="766202"/>
                  </a:lnTo>
                  <a:cubicBezTo>
                    <a:pt x="2796656" y="774658"/>
                    <a:pt x="2789801" y="781513"/>
                    <a:pt x="2781345" y="781513"/>
                  </a:cubicBezTo>
                  <a:lnTo>
                    <a:pt x="15311" y="781513"/>
                  </a:lnTo>
                  <a:cubicBezTo>
                    <a:pt x="6855" y="781513"/>
                    <a:pt x="0" y="774658"/>
                    <a:pt x="0" y="766202"/>
                  </a:cubicBezTo>
                  <a:lnTo>
                    <a:pt x="0" y="15311"/>
                  </a:lnTo>
                  <a:cubicBezTo>
                    <a:pt x="0" y="6855"/>
                    <a:pt x="6855" y="0"/>
                    <a:pt x="15311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796656" cy="87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Freeform 9" id="9">
            <a:hlinkClick r:id="rId5" tooltip="https://tenor.com/en-IN/search/mr-bean-exam-gifs"/>
          </p:cNvPr>
          <p:cNvSpPr/>
          <p:nvPr/>
        </p:nvSpPr>
        <p:spPr>
          <a:xfrm flipH="false" flipV="false" rot="0">
            <a:off x="2332771" y="1570829"/>
            <a:ext cx="6009471" cy="4003810"/>
          </a:xfrm>
          <a:custGeom>
            <a:avLst/>
            <a:gdLst/>
            <a:ahLst/>
            <a:cxnLst/>
            <a:rect r="r" b="b" t="t" l="l"/>
            <a:pathLst>
              <a:path h="4003810" w="6009471">
                <a:moveTo>
                  <a:pt x="0" y="0"/>
                </a:moveTo>
                <a:lnTo>
                  <a:pt x="6009472" y="0"/>
                </a:lnTo>
                <a:lnTo>
                  <a:pt x="6009472" y="4003810"/>
                </a:lnTo>
                <a:lnTo>
                  <a:pt x="0" y="400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46157" y="3219421"/>
            <a:ext cx="59530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PROBLEM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1465" y="6876444"/>
            <a:ext cx="9253022" cy="13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AN EXTENTSIVE LIST OF RAW MATERIALS, COMPONENETS AND INSTRCTIONS REQUIRED TO CONSTRUCT, MANAUFACTURE, OR REPAIR A PRODUCT OR SERVICE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20632" y="4209095"/>
            <a:ext cx="831652" cy="51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b="true" sz="258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BOM</a:t>
            </a:r>
          </a:p>
        </p:txBody>
      </p:sp>
      <p:pic>
        <p:nvPicPr>
          <p:cNvPr name="Picture 13" id="13" descr="s reactions mr GIF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32771" y="1459839"/>
            <a:ext cx="5996763" cy="411480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3357" y="1902484"/>
            <a:ext cx="7508243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A PROBLEM WORTH SOLVING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431121" y="3188436"/>
            <a:ext cx="6828179" cy="3910128"/>
            <a:chOff x="0" y="0"/>
            <a:chExt cx="9104239" cy="521350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04239" cy="5213504"/>
              <a:chOff x="0" y="0"/>
              <a:chExt cx="1737718" cy="99509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37718" cy="995097"/>
              </a:xfrm>
              <a:custGeom>
                <a:avLst/>
                <a:gdLst/>
                <a:ahLst/>
                <a:cxnLst/>
                <a:rect r="r" b="b" t="t" l="l"/>
                <a:pathLst>
                  <a:path h="995097" w="1737718">
                    <a:moveTo>
                      <a:pt x="24641" y="0"/>
                    </a:moveTo>
                    <a:lnTo>
                      <a:pt x="1713077" y="0"/>
                    </a:lnTo>
                    <a:cubicBezTo>
                      <a:pt x="1726686" y="0"/>
                      <a:pt x="1737718" y="11032"/>
                      <a:pt x="1737718" y="24641"/>
                    </a:cubicBezTo>
                    <a:lnTo>
                      <a:pt x="1737718" y="970456"/>
                    </a:lnTo>
                    <a:cubicBezTo>
                      <a:pt x="1737718" y="984065"/>
                      <a:pt x="1726686" y="995097"/>
                      <a:pt x="1713077" y="995097"/>
                    </a:cubicBezTo>
                    <a:lnTo>
                      <a:pt x="24641" y="995097"/>
                    </a:lnTo>
                    <a:cubicBezTo>
                      <a:pt x="11032" y="995097"/>
                      <a:pt x="0" y="984065"/>
                      <a:pt x="0" y="970456"/>
                    </a:cubicBezTo>
                    <a:lnTo>
                      <a:pt x="0" y="24641"/>
                    </a:lnTo>
                    <a:cubicBezTo>
                      <a:pt x="0" y="11032"/>
                      <a:pt x="11032" y="0"/>
                      <a:pt x="24641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0"/>
                <a:ext cx="1737718" cy="1090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06081" y="719116"/>
              <a:ext cx="2833612" cy="772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69"/>
                </a:lnSpc>
              </a:pPr>
              <a:r>
                <a:rPr lang="en-US" sz="3049" b="true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PROBLEM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06081" y="1650761"/>
              <a:ext cx="8292076" cy="2691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12"/>
                </a:lnSpc>
              </a:pPr>
              <a:r>
                <a:rPr lang="en-US" sz="2866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Electronics engineers and procurement teams often rely on </a:t>
              </a:r>
              <a:r>
                <a:rPr lang="en-US" sz="2866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default or legacy component choices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873094"/>
            <a:ext cx="8357557" cy="2540813"/>
            <a:chOff x="0" y="0"/>
            <a:chExt cx="11143409" cy="338775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143409" cy="972548"/>
              <a:chOff x="0" y="0"/>
              <a:chExt cx="2201167" cy="19210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01167" cy="192108"/>
              </a:xfrm>
              <a:custGeom>
                <a:avLst/>
                <a:gdLst/>
                <a:ahLst/>
                <a:cxnLst/>
                <a:rect r="r" b="b" t="t" l="l"/>
                <a:pathLst>
                  <a:path h="192108" w="2201167">
                    <a:moveTo>
                      <a:pt x="23158" y="0"/>
                    </a:moveTo>
                    <a:lnTo>
                      <a:pt x="2178009" y="0"/>
                    </a:lnTo>
                    <a:cubicBezTo>
                      <a:pt x="2190799" y="0"/>
                      <a:pt x="2201167" y="10368"/>
                      <a:pt x="2201167" y="23158"/>
                    </a:cubicBezTo>
                    <a:lnTo>
                      <a:pt x="2201167" y="168950"/>
                    </a:lnTo>
                    <a:cubicBezTo>
                      <a:pt x="2201167" y="181740"/>
                      <a:pt x="2190799" y="192108"/>
                      <a:pt x="2178009" y="192108"/>
                    </a:cubicBezTo>
                    <a:lnTo>
                      <a:pt x="23158" y="192108"/>
                    </a:lnTo>
                    <a:cubicBezTo>
                      <a:pt x="10368" y="192108"/>
                      <a:pt x="0" y="181740"/>
                      <a:pt x="0" y="168950"/>
                    </a:cubicBezTo>
                    <a:lnTo>
                      <a:pt x="0" y="23158"/>
                    </a:lnTo>
                    <a:cubicBezTo>
                      <a:pt x="0" y="10368"/>
                      <a:pt x="10368" y="0"/>
                      <a:pt x="23158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0"/>
                <a:ext cx="2201167" cy="2873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51354" y="-14609"/>
              <a:ext cx="10744398" cy="803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4"/>
                </a:lnSpc>
              </a:pPr>
              <a:r>
                <a:rPr lang="en-US" sz="3189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BOMs are inconsistent and unstructured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1275114"/>
              <a:ext cx="11143409" cy="928521"/>
              <a:chOff x="0" y="0"/>
              <a:chExt cx="2201167" cy="18341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01167" cy="183412"/>
              </a:xfrm>
              <a:custGeom>
                <a:avLst/>
                <a:gdLst/>
                <a:ahLst/>
                <a:cxnLst/>
                <a:rect r="r" b="b" t="t" l="l"/>
                <a:pathLst>
                  <a:path h="183412" w="2201167">
                    <a:moveTo>
                      <a:pt x="23158" y="0"/>
                    </a:moveTo>
                    <a:lnTo>
                      <a:pt x="2178009" y="0"/>
                    </a:lnTo>
                    <a:cubicBezTo>
                      <a:pt x="2190799" y="0"/>
                      <a:pt x="2201167" y="10368"/>
                      <a:pt x="2201167" y="23158"/>
                    </a:cubicBezTo>
                    <a:lnTo>
                      <a:pt x="2201167" y="160253"/>
                    </a:lnTo>
                    <a:cubicBezTo>
                      <a:pt x="2201167" y="173043"/>
                      <a:pt x="2190799" y="183412"/>
                      <a:pt x="2178009" y="183412"/>
                    </a:cubicBezTo>
                    <a:lnTo>
                      <a:pt x="23158" y="183412"/>
                    </a:lnTo>
                    <a:cubicBezTo>
                      <a:pt x="10368" y="183412"/>
                      <a:pt x="0" y="173043"/>
                      <a:pt x="0" y="160253"/>
                    </a:cubicBezTo>
                    <a:lnTo>
                      <a:pt x="0" y="23158"/>
                    </a:lnTo>
                    <a:cubicBezTo>
                      <a:pt x="0" y="10368"/>
                      <a:pt x="10368" y="0"/>
                      <a:pt x="23158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95250"/>
                <a:ext cx="2201167" cy="278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51354" y="1260506"/>
              <a:ext cx="10744398" cy="803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4"/>
                </a:lnSpc>
              </a:pPr>
              <a:r>
                <a:rPr lang="en-US" sz="3189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Delays in prototyping/manufacturing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2481243"/>
              <a:ext cx="11143409" cy="906508"/>
              <a:chOff x="0" y="0"/>
              <a:chExt cx="2201167" cy="17906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01167" cy="179063"/>
              </a:xfrm>
              <a:custGeom>
                <a:avLst/>
                <a:gdLst/>
                <a:ahLst/>
                <a:cxnLst/>
                <a:rect r="r" b="b" t="t" l="l"/>
                <a:pathLst>
                  <a:path h="179063" w="2201167">
                    <a:moveTo>
                      <a:pt x="23158" y="0"/>
                    </a:moveTo>
                    <a:lnTo>
                      <a:pt x="2178009" y="0"/>
                    </a:lnTo>
                    <a:cubicBezTo>
                      <a:pt x="2190799" y="0"/>
                      <a:pt x="2201167" y="10368"/>
                      <a:pt x="2201167" y="23158"/>
                    </a:cubicBezTo>
                    <a:lnTo>
                      <a:pt x="2201167" y="155905"/>
                    </a:lnTo>
                    <a:cubicBezTo>
                      <a:pt x="2201167" y="168695"/>
                      <a:pt x="2190799" y="179063"/>
                      <a:pt x="2178009" y="179063"/>
                    </a:cubicBezTo>
                    <a:lnTo>
                      <a:pt x="23158" y="179063"/>
                    </a:lnTo>
                    <a:cubicBezTo>
                      <a:pt x="10368" y="179063"/>
                      <a:pt x="0" y="168695"/>
                      <a:pt x="0" y="155905"/>
                    </a:cubicBezTo>
                    <a:lnTo>
                      <a:pt x="0" y="23158"/>
                    </a:lnTo>
                    <a:cubicBezTo>
                      <a:pt x="0" y="10368"/>
                      <a:pt x="10368" y="0"/>
                      <a:pt x="23158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0"/>
                <a:ext cx="2201167" cy="2743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51354" y="2476159"/>
              <a:ext cx="10744398" cy="771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4"/>
                </a:lnSpc>
              </a:pPr>
              <a:r>
                <a:rPr lang="en-US" sz="3089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Manual search and datasheet comparisons</a:t>
              </a:r>
            </a:p>
          </p:txBody>
        </p:sp>
      </p:grp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17350"/>
            <a:ext cx="10011396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IMPACT OF INEFFICIENT MATCHING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873094"/>
            <a:ext cx="6828179" cy="3445874"/>
            <a:chOff x="0" y="0"/>
            <a:chExt cx="9104239" cy="45944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04239" cy="4594499"/>
              <a:chOff x="0" y="0"/>
              <a:chExt cx="1737718" cy="87694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37718" cy="876948"/>
              </a:xfrm>
              <a:custGeom>
                <a:avLst/>
                <a:gdLst/>
                <a:ahLst/>
                <a:cxnLst/>
                <a:rect r="r" b="b" t="t" l="l"/>
                <a:pathLst>
                  <a:path h="876948" w="1737718">
                    <a:moveTo>
                      <a:pt x="23810" y="0"/>
                    </a:moveTo>
                    <a:lnTo>
                      <a:pt x="1713908" y="0"/>
                    </a:lnTo>
                    <a:cubicBezTo>
                      <a:pt x="1727058" y="0"/>
                      <a:pt x="1737718" y="10660"/>
                      <a:pt x="1737718" y="23810"/>
                    </a:cubicBezTo>
                    <a:lnTo>
                      <a:pt x="1737718" y="853138"/>
                    </a:lnTo>
                    <a:cubicBezTo>
                      <a:pt x="1737718" y="866288"/>
                      <a:pt x="1727058" y="876948"/>
                      <a:pt x="1713908" y="876948"/>
                    </a:cubicBezTo>
                    <a:lnTo>
                      <a:pt x="23810" y="876948"/>
                    </a:lnTo>
                    <a:cubicBezTo>
                      <a:pt x="10660" y="876948"/>
                      <a:pt x="0" y="866288"/>
                      <a:pt x="0" y="853138"/>
                    </a:cubicBezTo>
                    <a:lnTo>
                      <a:pt x="0" y="23810"/>
                    </a:lnTo>
                    <a:cubicBezTo>
                      <a:pt x="0" y="10660"/>
                      <a:pt x="10660" y="0"/>
                      <a:pt x="2381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0"/>
                <a:ext cx="1737718" cy="972198"/>
              </a:xfrm>
              <a:prstGeom prst="rect">
                <a:avLst/>
              </a:prstGeom>
            </p:spPr>
            <p:txBody>
              <a:bodyPr anchor="ctr" rtlCol="false" tIns="52573" lIns="52573" bIns="52573" rIns="52573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06081" y="760477"/>
              <a:ext cx="4474297" cy="772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69"/>
                </a:lnSpc>
              </a:pPr>
              <a:r>
                <a:rPr lang="en-US" sz="3049" b="true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BOTTOM LINE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06081" y="1597264"/>
              <a:ext cx="8292076" cy="202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12"/>
                </a:lnSpc>
              </a:pPr>
              <a:r>
                <a:rPr lang="en-US" sz="2866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These issues directly impact time to market, pro</a:t>
              </a:r>
              <a:r>
                <a:rPr lang="en-US" sz="2866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duct reliability, and profit margins.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01743" y="4325624"/>
            <a:ext cx="8357557" cy="2540813"/>
            <a:chOff x="0" y="0"/>
            <a:chExt cx="11143409" cy="338775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143409" cy="972548"/>
              <a:chOff x="0" y="0"/>
              <a:chExt cx="2201167" cy="19210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01167" cy="192108"/>
              </a:xfrm>
              <a:custGeom>
                <a:avLst/>
                <a:gdLst/>
                <a:ahLst/>
                <a:cxnLst/>
                <a:rect r="r" b="b" t="t" l="l"/>
                <a:pathLst>
                  <a:path h="192108" w="2201167">
                    <a:moveTo>
                      <a:pt x="23158" y="0"/>
                    </a:moveTo>
                    <a:lnTo>
                      <a:pt x="2178009" y="0"/>
                    </a:lnTo>
                    <a:cubicBezTo>
                      <a:pt x="2190799" y="0"/>
                      <a:pt x="2201167" y="10368"/>
                      <a:pt x="2201167" y="23158"/>
                    </a:cubicBezTo>
                    <a:lnTo>
                      <a:pt x="2201167" y="168950"/>
                    </a:lnTo>
                    <a:cubicBezTo>
                      <a:pt x="2201167" y="181740"/>
                      <a:pt x="2190799" y="192108"/>
                      <a:pt x="2178009" y="192108"/>
                    </a:cubicBezTo>
                    <a:lnTo>
                      <a:pt x="23158" y="192108"/>
                    </a:lnTo>
                    <a:cubicBezTo>
                      <a:pt x="10368" y="192108"/>
                      <a:pt x="0" y="181740"/>
                      <a:pt x="0" y="168950"/>
                    </a:cubicBezTo>
                    <a:lnTo>
                      <a:pt x="0" y="23158"/>
                    </a:lnTo>
                    <a:cubicBezTo>
                      <a:pt x="0" y="10368"/>
                      <a:pt x="10368" y="0"/>
                      <a:pt x="23158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0"/>
                <a:ext cx="2201167" cy="2873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51354" y="-14609"/>
              <a:ext cx="10744398" cy="847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4"/>
                </a:lnSpc>
              </a:pPr>
              <a:r>
                <a:rPr lang="en-US" sz="3389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Higher risk of incorrect substitutions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1275114"/>
              <a:ext cx="11143409" cy="928521"/>
              <a:chOff x="0" y="0"/>
              <a:chExt cx="2201167" cy="18341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01167" cy="183412"/>
              </a:xfrm>
              <a:custGeom>
                <a:avLst/>
                <a:gdLst/>
                <a:ahLst/>
                <a:cxnLst/>
                <a:rect r="r" b="b" t="t" l="l"/>
                <a:pathLst>
                  <a:path h="183412" w="2201167">
                    <a:moveTo>
                      <a:pt x="23158" y="0"/>
                    </a:moveTo>
                    <a:lnTo>
                      <a:pt x="2178009" y="0"/>
                    </a:lnTo>
                    <a:cubicBezTo>
                      <a:pt x="2190799" y="0"/>
                      <a:pt x="2201167" y="10368"/>
                      <a:pt x="2201167" y="23158"/>
                    </a:cubicBezTo>
                    <a:lnTo>
                      <a:pt x="2201167" y="160253"/>
                    </a:lnTo>
                    <a:cubicBezTo>
                      <a:pt x="2201167" y="173043"/>
                      <a:pt x="2190799" y="183412"/>
                      <a:pt x="2178009" y="183412"/>
                    </a:cubicBezTo>
                    <a:lnTo>
                      <a:pt x="23158" y="183412"/>
                    </a:lnTo>
                    <a:cubicBezTo>
                      <a:pt x="10368" y="183412"/>
                      <a:pt x="0" y="173043"/>
                      <a:pt x="0" y="160253"/>
                    </a:cubicBezTo>
                    <a:lnTo>
                      <a:pt x="0" y="23158"/>
                    </a:lnTo>
                    <a:cubicBezTo>
                      <a:pt x="0" y="10368"/>
                      <a:pt x="10368" y="0"/>
                      <a:pt x="23158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95250"/>
                <a:ext cx="2201167" cy="278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51354" y="1260506"/>
              <a:ext cx="10744398" cy="803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4"/>
                </a:lnSpc>
              </a:pPr>
              <a:r>
                <a:rPr lang="en-US" sz="3189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Missed opportunity for standardization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2481243"/>
              <a:ext cx="11143409" cy="906508"/>
              <a:chOff x="0" y="0"/>
              <a:chExt cx="2201167" cy="17906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01167" cy="179063"/>
              </a:xfrm>
              <a:custGeom>
                <a:avLst/>
                <a:gdLst/>
                <a:ahLst/>
                <a:cxnLst/>
                <a:rect r="r" b="b" t="t" l="l"/>
                <a:pathLst>
                  <a:path h="179063" w="2201167">
                    <a:moveTo>
                      <a:pt x="23158" y="0"/>
                    </a:moveTo>
                    <a:lnTo>
                      <a:pt x="2178009" y="0"/>
                    </a:lnTo>
                    <a:cubicBezTo>
                      <a:pt x="2190799" y="0"/>
                      <a:pt x="2201167" y="10368"/>
                      <a:pt x="2201167" y="23158"/>
                    </a:cubicBezTo>
                    <a:lnTo>
                      <a:pt x="2201167" y="155905"/>
                    </a:lnTo>
                    <a:cubicBezTo>
                      <a:pt x="2201167" y="168695"/>
                      <a:pt x="2190799" y="179063"/>
                      <a:pt x="2178009" y="179063"/>
                    </a:cubicBezTo>
                    <a:lnTo>
                      <a:pt x="23158" y="179063"/>
                    </a:lnTo>
                    <a:cubicBezTo>
                      <a:pt x="10368" y="179063"/>
                      <a:pt x="0" y="168695"/>
                      <a:pt x="0" y="155905"/>
                    </a:cubicBezTo>
                    <a:lnTo>
                      <a:pt x="0" y="23158"/>
                    </a:lnTo>
                    <a:cubicBezTo>
                      <a:pt x="0" y="10368"/>
                      <a:pt x="10368" y="0"/>
                      <a:pt x="23158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0"/>
                <a:ext cx="2201167" cy="2743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51354" y="2476159"/>
              <a:ext cx="10744398" cy="771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4"/>
                </a:lnSpc>
              </a:pPr>
              <a:r>
                <a:rPr lang="en-US" sz="3089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Increased costs in procurement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463917" y="4670607"/>
            <a:ext cx="0" cy="70608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88201" y="3482757"/>
            <a:ext cx="1111367" cy="1020437"/>
          </a:xfrm>
          <a:custGeom>
            <a:avLst/>
            <a:gdLst/>
            <a:ahLst/>
            <a:cxnLst/>
            <a:rect r="r" b="b" t="t" l="l"/>
            <a:pathLst>
              <a:path h="1020437" w="1111367">
                <a:moveTo>
                  <a:pt x="0" y="0"/>
                </a:moveTo>
                <a:lnTo>
                  <a:pt x="1111367" y="0"/>
                </a:lnTo>
                <a:lnTo>
                  <a:pt x="1111367" y="1020437"/>
                </a:lnTo>
                <a:lnTo>
                  <a:pt x="0" y="102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OUR BIG IDEA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98019" y="4660918"/>
            <a:ext cx="2916183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Lorem ipsum dolor sit amet, consectetur adipiscing elit.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30686" y="3098413"/>
            <a:ext cx="9826629" cy="29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b="true" sz="14670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WEMA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273479">
            <a:off x="5597294" y="4715175"/>
            <a:ext cx="7012091" cy="158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</a:pPr>
            <a:r>
              <a:rPr lang="en-US" sz="9171">
                <a:solidFill>
                  <a:srgbClr val="FF3131"/>
                </a:solidFill>
                <a:latin typeface="Palm Club"/>
                <a:ea typeface="Palm Club"/>
                <a:cs typeface="Palm Club"/>
                <a:sym typeface="Palm Club"/>
              </a:rPr>
              <a:t>HackXplore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12437" y="8428574"/>
            <a:ext cx="4663126" cy="587121"/>
            <a:chOff x="0" y="0"/>
            <a:chExt cx="1228148" cy="154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8148" cy="154633"/>
            </a:xfrm>
            <a:custGeom>
              <a:avLst/>
              <a:gdLst/>
              <a:ahLst/>
              <a:cxnLst/>
              <a:rect r="r" b="b" t="t" l="l"/>
              <a:pathLst>
                <a:path h="154633" w="1228148">
                  <a:moveTo>
                    <a:pt x="77316" y="0"/>
                  </a:moveTo>
                  <a:lnTo>
                    <a:pt x="1150832" y="0"/>
                  </a:lnTo>
                  <a:cubicBezTo>
                    <a:pt x="1193533" y="0"/>
                    <a:pt x="1228148" y="34616"/>
                    <a:pt x="1228148" y="77316"/>
                  </a:cubicBezTo>
                  <a:lnTo>
                    <a:pt x="1228148" y="77316"/>
                  </a:lnTo>
                  <a:cubicBezTo>
                    <a:pt x="1228148" y="120017"/>
                    <a:pt x="1193533" y="154633"/>
                    <a:pt x="1150832" y="154633"/>
                  </a:cubicBezTo>
                  <a:lnTo>
                    <a:pt x="77316" y="154633"/>
                  </a:lnTo>
                  <a:cubicBezTo>
                    <a:pt x="34616" y="154633"/>
                    <a:pt x="0" y="120017"/>
                    <a:pt x="0" y="77316"/>
                  </a:cubicBezTo>
                  <a:lnTo>
                    <a:pt x="0" y="77316"/>
                  </a:lnTo>
                  <a:cubicBezTo>
                    <a:pt x="0" y="34616"/>
                    <a:pt x="34616" y="0"/>
                    <a:pt x="77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9480D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28148" cy="24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349237" y="8476620"/>
            <a:ext cx="3589526" cy="39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>
                <a:solidFill>
                  <a:srgbClr val="E9480D"/>
                </a:solidFill>
                <a:latin typeface="Agrandir"/>
                <a:ea typeface="Agrandir"/>
                <a:cs typeface="Agrandir"/>
                <a:sym typeface="Agrandir"/>
              </a:rPr>
              <a:t>https://we-ma.netlify.app/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938763" y="8561797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028561" y="8561797"/>
            <a:ext cx="320676" cy="320676"/>
          </a:xfrm>
          <a:custGeom>
            <a:avLst/>
            <a:gdLst/>
            <a:ahLst/>
            <a:cxnLst/>
            <a:rect r="r" b="b" t="t" l="l"/>
            <a:pathLst>
              <a:path h="320676" w="320676">
                <a:moveTo>
                  <a:pt x="0" y="0"/>
                </a:moveTo>
                <a:lnTo>
                  <a:pt x="320676" y="0"/>
                </a:lnTo>
                <a:lnTo>
                  <a:pt x="320676" y="320676"/>
                </a:lnTo>
                <a:lnTo>
                  <a:pt x="0" y="320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26896" y="9153525"/>
            <a:ext cx="6434208" cy="42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Reim</a:t>
            </a: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agining the Future, One Idea at a 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26896" y="6312877"/>
            <a:ext cx="6434208" cy="42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Würth Elektronik Matching Assistant 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42340"/>
            <a:ext cx="16230600" cy="5325944"/>
            <a:chOff x="0" y="0"/>
            <a:chExt cx="4274726" cy="14027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402718"/>
            </a:xfrm>
            <a:custGeom>
              <a:avLst/>
              <a:gdLst/>
              <a:ahLst/>
              <a:cxnLst/>
              <a:rect r="r" b="b" t="t" l="l"/>
              <a:pathLst>
                <a:path h="1402718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1390793"/>
                  </a:lnTo>
                  <a:cubicBezTo>
                    <a:pt x="4274726" y="1397379"/>
                    <a:pt x="4269387" y="1402718"/>
                    <a:pt x="4262801" y="1402718"/>
                  </a:cubicBezTo>
                  <a:lnTo>
                    <a:pt x="11925" y="1402718"/>
                  </a:lnTo>
                  <a:cubicBezTo>
                    <a:pt x="5339" y="1402718"/>
                    <a:pt x="0" y="1397379"/>
                    <a:pt x="0" y="1390793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274726" cy="1497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722622" y="3299276"/>
            <a:ext cx="6135408" cy="935133"/>
            <a:chOff x="0" y="0"/>
            <a:chExt cx="8180543" cy="124684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180543" cy="1246845"/>
              <a:chOff x="0" y="0"/>
              <a:chExt cx="1517882" cy="23134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17882" cy="231349"/>
              </a:xfrm>
              <a:custGeom>
                <a:avLst/>
                <a:gdLst/>
                <a:ahLst/>
                <a:cxnLst/>
                <a:rect r="r" b="b" t="t" l="l"/>
                <a:pathLst>
                  <a:path h="231349" w="1517882">
                    <a:moveTo>
                      <a:pt x="36593" y="0"/>
                    </a:moveTo>
                    <a:lnTo>
                      <a:pt x="1481288" y="0"/>
                    </a:lnTo>
                    <a:cubicBezTo>
                      <a:pt x="1490994" y="0"/>
                      <a:pt x="1500301" y="3855"/>
                      <a:pt x="1507164" y="10718"/>
                    </a:cubicBezTo>
                    <a:cubicBezTo>
                      <a:pt x="1514026" y="17581"/>
                      <a:pt x="1517882" y="26888"/>
                      <a:pt x="1517882" y="36593"/>
                    </a:cubicBezTo>
                    <a:lnTo>
                      <a:pt x="1517882" y="194756"/>
                    </a:lnTo>
                    <a:cubicBezTo>
                      <a:pt x="1517882" y="204461"/>
                      <a:pt x="1514026" y="213769"/>
                      <a:pt x="1507164" y="220631"/>
                    </a:cubicBezTo>
                    <a:cubicBezTo>
                      <a:pt x="1500301" y="227494"/>
                      <a:pt x="1490994" y="231349"/>
                      <a:pt x="1481288" y="231349"/>
                    </a:cubicBezTo>
                    <a:lnTo>
                      <a:pt x="36593" y="231349"/>
                    </a:lnTo>
                    <a:cubicBezTo>
                      <a:pt x="26888" y="231349"/>
                      <a:pt x="17581" y="227494"/>
                      <a:pt x="10718" y="220631"/>
                    </a:cubicBezTo>
                    <a:cubicBezTo>
                      <a:pt x="3855" y="213769"/>
                      <a:pt x="0" y="204461"/>
                      <a:pt x="0" y="194756"/>
                    </a:cubicBezTo>
                    <a:lnTo>
                      <a:pt x="0" y="36593"/>
                    </a:lnTo>
                    <a:cubicBezTo>
                      <a:pt x="0" y="26888"/>
                      <a:pt x="3855" y="17581"/>
                      <a:pt x="10718" y="10718"/>
                    </a:cubicBezTo>
                    <a:cubicBezTo>
                      <a:pt x="17581" y="3855"/>
                      <a:pt x="26888" y="0"/>
                      <a:pt x="36593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1517882" cy="326599"/>
              </a:xfrm>
              <a:prstGeom prst="rect">
                <a:avLst/>
              </a:prstGeom>
            </p:spPr>
            <p:txBody>
              <a:bodyPr anchor="ctr" rtlCol="false" tIns="54081" lIns="54081" bIns="54081" rIns="54081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39194" y="200409"/>
              <a:ext cx="856933" cy="846027"/>
            </a:xfrm>
            <a:custGeom>
              <a:avLst/>
              <a:gdLst/>
              <a:ahLst/>
              <a:cxnLst/>
              <a:rect r="r" b="b" t="t" l="l"/>
              <a:pathLst>
                <a:path h="846027" w="856933">
                  <a:moveTo>
                    <a:pt x="0" y="0"/>
                  </a:moveTo>
                  <a:lnTo>
                    <a:pt x="856934" y="0"/>
                  </a:lnTo>
                  <a:lnTo>
                    <a:pt x="856934" y="846027"/>
                  </a:lnTo>
                  <a:lnTo>
                    <a:pt x="0" y="846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07620" y="380252"/>
              <a:ext cx="6667194" cy="522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b="true" sz="263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ACCEPTS DIVERSE FORMATS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22622" y="5990886"/>
            <a:ext cx="6135408" cy="935133"/>
            <a:chOff x="0" y="0"/>
            <a:chExt cx="8180543" cy="124684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180543" cy="1246845"/>
              <a:chOff x="0" y="0"/>
              <a:chExt cx="1517882" cy="23134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17882" cy="231349"/>
              </a:xfrm>
              <a:custGeom>
                <a:avLst/>
                <a:gdLst/>
                <a:ahLst/>
                <a:cxnLst/>
                <a:rect r="r" b="b" t="t" l="l"/>
                <a:pathLst>
                  <a:path h="231349" w="1517882">
                    <a:moveTo>
                      <a:pt x="36593" y="0"/>
                    </a:moveTo>
                    <a:lnTo>
                      <a:pt x="1481288" y="0"/>
                    </a:lnTo>
                    <a:cubicBezTo>
                      <a:pt x="1490994" y="0"/>
                      <a:pt x="1500301" y="3855"/>
                      <a:pt x="1507164" y="10718"/>
                    </a:cubicBezTo>
                    <a:cubicBezTo>
                      <a:pt x="1514026" y="17581"/>
                      <a:pt x="1517882" y="26888"/>
                      <a:pt x="1517882" y="36593"/>
                    </a:cubicBezTo>
                    <a:lnTo>
                      <a:pt x="1517882" y="194756"/>
                    </a:lnTo>
                    <a:cubicBezTo>
                      <a:pt x="1517882" y="204461"/>
                      <a:pt x="1514026" y="213769"/>
                      <a:pt x="1507164" y="220631"/>
                    </a:cubicBezTo>
                    <a:cubicBezTo>
                      <a:pt x="1500301" y="227494"/>
                      <a:pt x="1490994" y="231349"/>
                      <a:pt x="1481288" y="231349"/>
                    </a:cubicBezTo>
                    <a:lnTo>
                      <a:pt x="36593" y="231349"/>
                    </a:lnTo>
                    <a:cubicBezTo>
                      <a:pt x="26888" y="231349"/>
                      <a:pt x="17581" y="227494"/>
                      <a:pt x="10718" y="220631"/>
                    </a:cubicBezTo>
                    <a:cubicBezTo>
                      <a:pt x="3855" y="213769"/>
                      <a:pt x="0" y="204461"/>
                      <a:pt x="0" y="194756"/>
                    </a:cubicBezTo>
                    <a:lnTo>
                      <a:pt x="0" y="36593"/>
                    </a:lnTo>
                    <a:cubicBezTo>
                      <a:pt x="0" y="26888"/>
                      <a:pt x="3855" y="17581"/>
                      <a:pt x="10718" y="10718"/>
                    </a:cubicBezTo>
                    <a:cubicBezTo>
                      <a:pt x="17581" y="3855"/>
                      <a:pt x="26888" y="0"/>
                      <a:pt x="36593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0"/>
                <a:ext cx="1517882" cy="326599"/>
              </a:xfrm>
              <a:prstGeom prst="rect">
                <a:avLst/>
              </a:prstGeom>
            </p:spPr>
            <p:txBody>
              <a:bodyPr anchor="ctr" rtlCol="false" tIns="54081" lIns="54081" bIns="54081" rIns="54081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86680" y="338491"/>
              <a:ext cx="6667194" cy="522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b="true" sz="263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SCALEABLE ARCHITECTURE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271217" y="200136"/>
              <a:ext cx="799563" cy="799563"/>
            </a:xfrm>
            <a:custGeom>
              <a:avLst/>
              <a:gdLst/>
              <a:ahLst/>
              <a:cxnLst/>
              <a:rect r="r" b="b" t="t" l="l"/>
              <a:pathLst>
                <a:path h="799563" w="799563">
                  <a:moveTo>
                    <a:pt x="0" y="0"/>
                  </a:moveTo>
                  <a:lnTo>
                    <a:pt x="799563" y="0"/>
                  </a:lnTo>
                  <a:lnTo>
                    <a:pt x="799563" y="799563"/>
                  </a:lnTo>
                  <a:lnTo>
                    <a:pt x="0" y="799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722622" y="4583749"/>
            <a:ext cx="6135408" cy="935133"/>
            <a:chOff x="0" y="0"/>
            <a:chExt cx="8180543" cy="124684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180543" cy="1246845"/>
              <a:chOff x="0" y="0"/>
              <a:chExt cx="1517882" cy="23134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17882" cy="231349"/>
              </a:xfrm>
              <a:custGeom>
                <a:avLst/>
                <a:gdLst/>
                <a:ahLst/>
                <a:cxnLst/>
                <a:rect r="r" b="b" t="t" l="l"/>
                <a:pathLst>
                  <a:path h="231349" w="1517882">
                    <a:moveTo>
                      <a:pt x="36593" y="0"/>
                    </a:moveTo>
                    <a:lnTo>
                      <a:pt x="1481288" y="0"/>
                    </a:lnTo>
                    <a:cubicBezTo>
                      <a:pt x="1490994" y="0"/>
                      <a:pt x="1500301" y="3855"/>
                      <a:pt x="1507164" y="10718"/>
                    </a:cubicBezTo>
                    <a:cubicBezTo>
                      <a:pt x="1514026" y="17581"/>
                      <a:pt x="1517882" y="26888"/>
                      <a:pt x="1517882" y="36593"/>
                    </a:cubicBezTo>
                    <a:lnTo>
                      <a:pt x="1517882" y="194756"/>
                    </a:lnTo>
                    <a:cubicBezTo>
                      <a:pt x="1517882" y="204461"/>
                      <a:pt x="1514026" y="213769"/>
                      <a:pt x="1507164" y="220631"/>
                    </a:cubicBezTo>
                    <a:cubicBezTo>
                      <a:pt x="1500301" y="227494"/>
                      <a:pt x="1490994" y="231349"/>
                      <a:pt x="1481288" y="231349"/>
                    </a:cubicBezTo>
                    <a:lnTo>
                      <a:pt x="36593" y="231349"/>
                    </a:lnTo>
                    <a:cubicBezTo>
                      <a:pt x="26888" y="231349"/>
                      <a:pt x="17581" y="227494"/>
                      <a:pt x="10718" y="220631"/>
                    </a:cubicBezTo>
                    <a:cubicBezTo>
                      <a:pt x="3855" y="213769"/>
                      <a:pt x="0" y="204461"/>
                      <a:pt x="0" y="194756"/>
                    </a:cubicBezTo>
                    <a:lnTo>
                      <a:pt x="0" y="36593"/>
                    </a:lnTo>
                    <a:cubicBezTo>
                      <a:pt x="0" y="26888"/>
                      <a:pt x="3855" y="17581"/>
                      <a:pt x="10718" y="10718"/>
                    </a:cubicBezTo>
                    <a:cubicBezTo>
                      <a:pt x="17581" y="3855"/>
                      <a:pt x="26888" y="0"/>
                      <a:pt x="36593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95250"/>
                <a:ext cx="1517882" cy="326599"/>
              </a:xfrm>
              <a:prstGeom prst="rect">
                <a:avLst/>
              </a:prstGeom>
            </p:spPr>
            <p:txBody>
              <a:bodyPr anchor="ctr" rtlCol="false" tIns="54081" lIns="54081" bIns="54081" rIns="54081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245301" y="267452"/>
              <a:ext cx="902638" cy="741804"/>
            </a:xfrm>
            <a:custGeom>
              <a:avLst/>
              <a:gdLst/>
              <a:ahLst/>
              <a:cxnLst/>
              <a:rect r="r" b="b" t="t" l="l"/>
              <a:pathLst>
                <a:path h="741804" w="902638">
                  <a:moveTo>
                    <a:pt x="0" y="0"/>
                  </a:moveTo>
                  <a:lnTo>
                    <a:pt x="902638" y="0"/>
                  </a:lnTo>
                  <a:lnTo>
                    <a:pt x="902638" y="741804"/>
                  </a:lnTo>
                  <a:lnTo>
                    <a:pt x="0" y="741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286680" y="267452"/>
              <a:ext cx="6667194" cy="855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1"/>
                </a:lnSpc>
              </a:pPr>
              <a:r>
                <a:rPr lang="en-US" b="true" sz="243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AUTOMATED COMPONENT IDENTIFICATION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010929" y="3299276"/>
            <a:ext cx="6135408" cy="943934"/>
            <a:chOff x="0" y="0"/>
            <a:chExt cx="8180543" cy="125857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180543" cy="1258579"/>
              <a:chOff x="0" y="0"/>
              <a:chExt cx="1517882" cy="23352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517882" cy="233526"/>
              </a:xfrm>
              <a:custGeom>
                <a:avLst/>
                <a:gdLst/>
                <a:ahLst/>
                <a:cxnLst/>
                <a:rect r="r" b="b" t="t" l="l"/>
                <a:pathLst>
                  <a:path h="233526" w="1517882">
                    <a:moveTo>
                      <a:pt x="36593" y="0"/>
                    </a:moveTo>
                    <a:lnTo>
                      <a:pt x="1481288" y="0"/>
                    </a:lnTo>
                    <a:cubicBezTo>
                      <a:pt x="1490994" y="0"/>
                      <a:pt x="1500301" y="3855"/>
                      <a:pt x="1507164" y="10718"/>
                    </a:cubicBezTo>
                    <a:cubicBezTo>
                      <a:pt x="1514026" y="17581"/>
                      <a:pt x="1517882" y="26888"/>
                      <a:pt x="1517882" y="36593"/>
                    </a:cubicBezTo>
                    <a:lnTo>
                      <a:pt x="1517882" y="196933"/>
                    </a:lnTo>
                    <a:cubicBezTo>
                      <a:pt x="1517882" y="206638"/>
                      <a:pt x="1514026" y="215946"/>
                      <a:pt x="1507164" y="222809"/>
                    </a:cubicBezTo>
                    <a:cubicBezTo>
                      <a:pt x="1500301" y="229671"/>
                      <a:pt x="1490994" y="233526"/>
                      <a:pt x="1481288" y="233526"/>
                    </a:cubicBezTo>
                    <a:lnTo>
                      <a:pt x="36593" y="233526"/>
                    </a:lnTo>
                    <a:cubicBezTo>
                      <a:pt x="26888" y="233526"/>
                      <a:pt x="17581" y="229671"/>
                      <a:pt x="10718" y="222809"/>
                    </a:cubicBezTo>
                    <a:cubicBezTo>
                      <a:pt x="3855" y="215946"/>
                      <a:pt x="0" y="206638"/>
                      <a:pt x="0" y="196933"/>
                    </a:cubicBezTo>
                    <a:lnTo>
                      <a:pt x="0" y="36593"/>
                    </a:lnTo>
                    <a:cubicBezTo>
                      <a:pt x="0" y="26888"/>
                      <a:pt x="3855" y="17581"/>
                      <a:pt x="10718" y="10718"/>
                    </a:cubicBezTo>
                    <a:cubicBezTo>
                      <a:pt x="17581" y="3855"/>
                      <a:pt x="26888" y="0"/>
                      <a:pt x="36593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95250"/>
                <a:ext cx="1517882" cy="328776"/>
              </a:xfrm>
              <a:prstGeom prst="rect">
                <a:avLst/>
              </a:prstGeom>
            </p:spPr>
            <p:txBody>
              <a:bodyPr anchor="ctr" rtlCol="false" tIns="54081" lIns="54081" bIns="54081" rIns="54081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394356" y="71907"/>
              <a:ext cx="1103030" cy="1103030"/>
            </a:xfrm>
            <a:custGeom>
              <a:avLst/>
              <a:gdLst/>
              <a:ahLst/>
              <a:cxnLst/>
              <a:rect r="r" b="b" t="t" l="l"/>
              <a:pathLst>
                <a:path h="1103030" w="1103030">
                  <a:moveTo>
                    <a:pt x="0" y="0"/>
                  </a:moveTo>
                  <a:lnTo>
                    <a:pt x="1103031" y="0"/>
                  </a:lnTo>
                  <a:lnTo>
                    <a:pt x="1103031" y="1103031"/>
                  </a:lnTo>
                  <a:lnTo>
                    <a:pt x="0" y="1103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096128" y="398397"/>
              <a:ext cx="6667194" cy="522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b="true" sz="263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EXPLAINABLE AI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010929" y="4583749"/>
            <a:ext cx="6135408" cy="935133"/>
            <a:chOff x="0" y="0"/>
            <a:chExt cx="8180543" cy="1246845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8180543" cy="1246845"/>
              <a:chOff x="0" y="0"/>
              <a:chExt cx="1517882" cy="23134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517882" cy="231349"/>
              </a:xfrm>
              <a:custGeom>
                <a:avLst/>
                <a:gdLst/>
                <a:ahLst/>
                <a:cxnLst/>
                <a:rect r="r" b="b" t="t" l="l"/>
                <a:pathLst>
                  <a:path h="231349" w="1517882">
                    <a:moveTo>
                      <a:pt x="36593" y="0"/>
                    </a:moveTo>
                    <a:lnTo>
                      <a:pt x="1481288" y="0"/>
                    </a:lnTo>
                    <a:cubicBezTo>
                      <a:pt x="1490994" y="0"/>
                      <a:pt x="1500301" y="3855"/>
                      <a:pt x="1507164" y="10718"/>
                    </a:cubicBezTo>
                    <a:cubicBezTo>
                      <a:pt x="1514026" y="17581"/>
                      <a:pt x="1517882" y="26888"/>
                      <a:pt x="1517882" y="36593"/>
                    </a:cubicBezTo>
                    <a:lnTo>
                      <a:pt x="1517882" y="194756"/>
                    </a:lnTo>
                    <a:cubicBezTo>
                      <a:pt x="1517882" y="204461"/>
                      <a:pt x="1514026" y="213769"/>
                      <a:pt x="1507164" y="220631"/>
                    </a:cubicBezTo>
                    <a:cubicBezTo>
                      <a:pt x="1500301" y="227494"/>
                      <a:pt x="1490994" y="231349"/>
                      <a:pt x="1481288" y="231349"/>
                    </a:cubicBezTo>
                    <a:lnTo>
                      <a:pt x="36593" y="231349"/>
                    </a:lnTo>
                    <a:cubicBezTo>
                      <a:pt x="26888" y="231349"/>
                      <a:pt x="17581" y="227494"/>
                      <a:pt x="10718" y="220631"/>
                    </a:cubicBezTo>
                    <a:cubicBezTo>
                      <a:pt x="3855" y="213769"/>
                      <a:pt x="0" y="204461"/>
                      <a:pt x="0" y="194756"/>
                    </a:cubicBezTo>
                    <a:lnTo>
                      <a:pt x="0" y="36593"/>
                    </a:lnTo>
                    <a:cubicBezTo>
                      <a:pt x="0" y="26888"/>
                      <a:pt x="3855" y="17581"/>
                      <a:pt x="10718" y="10718"/>
                    </a:cubicBezTo>
                    <a:cubicBezTo>
                      <a:pt x="17581" y="3855"/>
                      <a:pt x="26888" y="0"/>
                      <a:pt x="36593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95250"/>
                <a:ext cx="1517882" cy="326599"/>
              </a:xfrm>
              <a:prstGeom prst="rect">
                <a:avLst/>
              </a:prstGeom>
            </p:spPr>
            <p:txBody>
              <a:bodyPr anchor="ctr" rtlCol="false" tIns="54081" lIns="54081" bIns="54081" rIns="54081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248735" y="85234"/>
              <a:ext cx="1058886" cy="1076377"/>
            </a:xfrm>
            <a:custGeom>
              <a:avLst/>
              <a:gdLst/>
              <a:ahLst/>
              <a:cxnLst/>
              <a:rect r="r" b="b" t="t" l="l"/>
              <a:pathLst>
                <a:path h="1076377" w="1058886">
                  <a:moveTo>
                    <a:pt x="0" y="0"/>
                  </a:moveTo>
                  <a:lnTo>
                    <a:pt x="1058885" y="0"/>
                  </a:lnTo>
                  <a:lnTo>
                    <a:pt x="1058885" y="1076377"/>
                  </a:lnTo>
                  <a:lnTo>
                    <a:pt x="0" y="1076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1307620" y="380252"/>
              <a:ext cx="6667194" cy="522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b="true" sz="263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LLM + TOOLS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010929" y="5973258"/>
            <a:ext cx="6135408" cy="1031979"/>
            <a:chOff x="0" y="0"/>
            <a:chExt cx="8180543" cy="1375972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8180543" cy="1375972"/>
              <a:chOff x="0" y="0"/>
              <a:chExt cx="1517882" cy="25530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517882" cy="255309"/>
              </a:xfrm>
              <a:custGeom>
                <a:avLst/>
                <a:gdLst/>
                <a:ahLst/>
                <a:cxnLst/>
                <a:rect r="r" b="b" t="t" l="l"/>
                <a:pathLst>
                  <a:path h="255309" w="1517882">
                    <a:moveTo>
                      <a:pt x="36593" y="0"/>
                    </a:moveTo>
                    <a:lnTo>
                      <a:pt x="1481288" y="0"/>
                    </a:lnTo>
                    <a:cubicBezTo>
                      <a:pt x="1490994" y="0"/>
                      <a:pt x="1500301" y="3855"/>
                      <a:pt x="1507164" y="10718"/>
                    </a:cubicBezTo>
                    <a:cubicBezTo>
                      <a:pt x="1514026" y="17581"/>
                      <a:pt x="1517882" y="26888"/>
                      <a:pt x="1517882" y="36593"/>
                    </a:cubicBezTo>
                    <a:lnTo>
                      <a:pt x="1517882" y="218715"/>
                    </a:lnTo>
                    <a:cubicBezTo>
                      <a:pt x="1517882" y="228420"/>
                      <a:pt x="1514026" y="237728"/>
                      <a:pt x="1507164" y="244591"/>
                    </a:cubicBezTo>
                    <a:cubicBezTo>
                      <a:pt x="1500301" y="251453"/>
                      <a:pt x="1490994" y="255309"/>
                      <a:pt x="1481288" y="255309"/>
                    </a:cubicBezTo>
                    <a:lnTo>
                      <a:pt x="36593" y="255309"/>
                    </a:lnTo>
                    <a:cubicBezTo>
                      <a:pt x="26888" y="255309"/>
                      <a:pt x="17581" y="251453"/>
                      <a:pt x="10718" y="244591"/>
                    </a:cubicBezTo>
                    <a:cubicBezTo>
                      <a:pt x="3855" y="237728"/>
                      <a:pt x="0" y="228420"/>
                      <a:pt x="0" y="218715"/>
                    </a:cubicBezTo>
                    <a:lnTo>
                      <a:pt x="0" y="36593"/>
                    </a:lnTo>
                    <a:cubicBezTo>
                      <a:pt x="0" y="26888"/>
                      <a:pt x="3855" y="17581"/>
                      <a:pt x="10718" y="10718"/>
                    </a:cubicBezTo>
                    <a:cubicBezTo>
                      <a:pt x="17581" y="3855"/>
                      <a:pt x="26888" y="0"/>
                      <a:pt x="36593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95250"/>
                <a:ext cx="1517882" cy="350559"/>
              </a:xfrm>
              <a:prstGeom prst="rect">
                <a:avLst/>
              </a:prstGeom>
            </p:spPr>
            <p:txBody>
              <a:bodyPr anchor="ctr" rtlCol="false" tIns="54081" lIns="54081" bIns="54081" rIns="54081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357416" y="195818"/>
              <a:ext cx="841523" cy="902217"/>
            </a:xfrm>
            <a:custGeom>
              <a:avLst/>
              <a:gdLst/>
              <a:ahLst/>
              <a:cxnLst/>
              <a:rect r="r" b="b" t="t" l="l"/>
              <a:pathLst>
                <a:path h="902217" w="841523">
                  <a:moveTo>
                    <a:pt x="0" y="0"/>
                  </a:moveTo>
                  <a:lnTo>
                    <a:pt x="841523" y="0"/>
                  </a:lnTo>
                  <a:lnTo>
                    <a:pt x="841523" y="902217"/>
                  </a:lnTo>
                  <a:lnTo>
                    <a:pt x="0" y="90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307620" y="370727"/>
              <a:ext cx="6667194" cy="804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9"/>
                </a:lnSpc>
              </a:pPr>
              <a:r>
                <a:rPr lang="en-US" b="true" sz="223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COMPREHENSIVE MATCH QUALITY ASSESSMENT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5389878" y="1307088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FEATURES</a:t>
            </a:r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0355858">
            <a:off x="-3784411" y="-10613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94926" y="1174794"/>
            <a:ext cx="12132842" cy="8083506"/>
          </a:xfrm>
          <a:custGeom>
            <a:avLst/>
            <a:gdLst/>
            <a:ahLst/>
            <a:cxnLst/>
            <a:rect r="r" b="b" t="t" l="l"/>
            <a:pathLst>
              <a:path h="8083506" w="12132842">
                <a:moveTo>
                  <a:pt x="0" y="0"/>
                </a:moveTo>
                <a:lnTo>
                  <a:pt x="12132842" y="0"/>
                </a:lnTo>
                <a:lnTo>
                  <a:pt x="12132842" y="8083506"/>
                </a:lnTo>
                <a:lnTo>
                  <a:pt x="0" y="8083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58123" y="7433486"/>
            <a:ext cx="2006447" cy="828115"/>
          </a:xfrm>
          <a:custGeom>
            <a:avLst/>
            <a:gdLst/>
            <a:ahLst/>
            <a:cxnLst/>
            <a:rect r="r" b="b" t="t" l="l"/>
            <a:pathLst>
              <a:path h="828115" w="2006447">
                <a:moveTo>
                  <a:pt x="0" y="0"/>
                </a:moveTo>
                <a:lnTo>
                  <a:pt x="2006448" y="0"/>
                </a:lnTo>
                <a:lnTo>
                  <a:pt x="2006448" y="828115"/>
                </a:lnTo>
                <a:lnTo>
                  <a:pt x="0" y="828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53498"/>
            <a:ext cx="4082966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TECH</a:t>
            </a:r>
          </a:p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STACK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61110" y="7601342"/>
            <a:ext cx="2600474" cy="3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  <a:spcBef>
                <a:spcPct val="0"/>
              </a:spcBef>
            </a:pPr>
            <a:r>
              <a:rPr lang="en-US" b="true" sz="198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Rule Based Matching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092712" y="6420999"/>
            <a:ext cx="2006447" cy="828115"/>
          </a:xfrm>
          <a:custGeom>
            <a:avLst/>
            <a:gdLst/>
            <a:ahLst/>
            <a:cxnLst/>
            <a:rect r="r" b="b" t="t" l="l"/>
            <a:pathLst>
              <a:path h="828115" w="2006447">
                <a:moveTo>
                  <a:pt x="0" y="0"/>
                </a:moveTo>
                <a:lnTo>
                  <a:pt x="2006447" y="0"/>
                </a:lnTo>
                <a:lnTo>
                  <a:pt x="2006447" y="828116"/>
                </a:lnTo>
                <a:lnTo>
                  <a:pt x="0" y="828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49413" y="6412643"/>
            <a:ext cx="1493044" cy="74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Selected </a:t>
            </a:r>
          </a:p>
          <a:p>
            <a:pPr algn="ctr">
              <a:lnSpc>
                <a:spcPts val="2784"/>
              </a:lnSpc>
              <a:spcBef>
                <a:spcPct val="0"/>
              </a:spcBef>
            </a:pPr>
            <a:r>
              <a:rPr lang="en-US" b="true" sz="198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Candidates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0355858">
            <a:off x="-3784411" y="-10613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438" y="3818052"/>
            <a:ext cx="6479362" cy="3862382"/>
            <a:chOff x="0" y="0"/>
            <a:chExt cx="1706499" cy="10172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6499" cy="1017253"/>
            </a:xfrm>
            <a:custGeom>
              <a:avLst/>
              <a:gdLst/>
              <a:ahLst/>
              <a:cxnLst/>
              <a:rect r="r" b="b" t="t" l="l"/>
              <a:pathLst>
                <a:path h="1017253" w="1706499">
                  <a:moveTo>
                    <a:pt x="29871" y="0"/>
                  </a:moveTo>
                  <a:lnTo>
                    <a:pt x="1676627" y="0"/>
                  </a:lnTo>
                  <a:cubicBezTo>
                    <a:pt x="1693125" y="0"/>
                    <a:pt x="1706499" y="13374"/>
                    <a:pt x="1706499" y="29871"/>
                  </a:cubicBezTo>
                  <a:lnTo>
                    <a:pt x="1706499" y="987381"/>
                  </a:lnTo>
                  <a:cubicBezTo>
                    <a:pt x="1706499" y="1003879"/>
                    <a:pt x="1693125" y="1017253"/>
                    <a:pt x="1676627" y="1017253"/>
                  </a:cubicBezTo>
                  <a:lnTo>
                    <a:pt x="29871" y="1017253"/>
                  </a:lnTo>
                  <a:cubicBezTo>
                    <a:pt x="13374" y="1017253"/>
                    <a:pt x="0" y="1003879"/>
                    <a:pt x="0" y="987381"/>
                  </a:cubicBezTo>
                  <a:lnTo>
                    <a:pt x="0" y="29871"/>
                  </a:lnTo>
                  <a:cubicBezTo>
                    <a:pt x="0" y="13374"/>
                    <a:pt x="13374" y="0"/>
                    <a:pt x="29871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706499" cy="1112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53950" y="686807"/>
            <a:ext cx="9782707" cy="7737751"/>
            <a:chOff x="0" y="0"/>
            <a:chExt cx="2576515" cy="20379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76515" cy="2037926"/>
            </a:xfrm>
            <a:custGeom>
              <a:avLst/>
              <a:gdLst/>
              <a:ahLst/>
              <a:cxnLst/>
              <a:rect r="r" b="b" t="t" l="l"/>
              <a:pathLst>
                <a:path h="2037926" w="2576515">
                  <a:moveTo>
                    <a:pt x="19785" y="0"/>
                  </a:moveTo>
                  <a:lnTo>
                    <a:pt x="2556731" y="0"/>
                  </a:lnTo>
                  <a:cubicBezTo>
                    <a:pt x="2567657" y="0"/>
                    <a:pt x="2576515" y="8858"/>
                    <a:pt x="2576515" y="19785"/>
                  </a:cubicBezTo>
                  <a:lnTo>
                    <a:pt x="2576515" y="2018142"/>
                  </a:lnTo>
                  <a:cubicBezTo>
                    <a:pt x="2576515" y="2023389"/>
                    <a:pt x="2574431" y="2028421"/>
                    <a:pt x="2570721" y="2032131"/>
                  </a:cubicBezTo>
                  <a:cubicBezTo>
                    <a:pt x="2567010" y="2035842"/>
                    <a:pt x="2561978" y="2037926"/>
                    <a:pt x="2556731" y="2037926"/>
                  </a:cubicBezTo>
                  <a:lnTo>
                    <a:pt x="19785" y="2037926"/>
                  </a:lnTo>
                  <a:cubicBezTo>
                    <a:pt x="8858" y="2037926"/>
                    <a:pt x="0" y="2029068"/>
                    <a:pt x="0" y="2018142"/>
                  </a:cubicBezTo>
                  <a:lnTo>
                    <a:pt x="0" y="19785"/>
                  </a:lnTo>
                  <a:cubicBezTo>
                    <a:pt x="0" y="8858"/>
                    <a:pt x="8858" y="0"/>
                    <a:pt x="19785" y="0"/>
                  </a:cubicBezTo>
                  <a:close/>
                </a:path>
              </a:pathLst>
            </a:custGeom>
            <a:solidFill>
              <a:srgbClr val="61616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576515" cy="2133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04511" y="1189596"/>
            <a:ext cx="9081585" cy="6732174"/>
            <a:chOff x="0" y="0"/>
            <a:chExt cx="855420" cy="6341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420" cy="634122"/>
            </a:xfrm>
            <a:custGeom>
              <a:avLst/>
              <a:gdLst/>
              <a:ahLst/>
              <a:cxnLst/>
              <a:rect r="r" b="b" t="t" l="l"/>
              <a:pathLst>
                <a:path h="634122" w="855420">
                  <a:moveTo>
                    <a:pt x="16197" y="0"/>
                  </a:moveTo>
                  <a:lnTo>
                    <a:pt x="839222" y="0"/>
                  </a:lnTo>
                  <a:cubicBezTo>
                    <a:pt x="848168" y="0"/>
                    <a:pt x="855420" y="7252"/>
                    <a:pt x="855420" y="16197"/>
                  </a:cubicBezTo>
                  <a:lnTo>
                    <a:pt x="855420" y="617925"/>
                  </a:lnTo>
                  <a:cubicBezTo>
                    <a:pt x="855420" y="626870"/>
                    <a:pt x="848168" y="634122"/>
                    <a:pt x="839222" y="634122"/>
                  </a:cubicBezTo>
                  <a:lnTo>
                    <a:pt x="16197" y="634122"/>
                  </a:lnTo>
                  <a:cubicBezTo>
                    <a:pt x="7252" y="634122"/>
                    <a:pt x="0" y="626870"/>
                    <a:pt x="0" y="617925"/>
                  </a:cubicBezTo>
                  <a:lnTo>
                    <a:pt x="0" y="16197"/>
                  </a:lnTo>
                  <a:cubicBezTo>
                    <a:pt x="0" y="7252"/>
                    <a:pt x="7252" y="0"/>
                    <a:pt x="16197" y="0"/>
                  </a:cubicBezTo>
                  <a:close/>
                </a:path>
              </a:pathLst>
            </a:custGeom>
            <a:blipFill>
              <a:blip r:embed="rId4"/>
              <a:stretch>
                <a:fillRect l="-25068" t="0" r="-2506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72597" y="2022368"/>
            <a:ext cx="5953043" cy="120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COMPETITIVE ADVANTAGE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494" y="4452881"/>
            <a:ext cx="6135842" cy="74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REAL-TIME DECISION SUPPORT, NOT JUST 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3901" y="5372506"/>
            <a:ext cx="6135842" cy="74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COMBINES NLP, SEARCH, AND SPREADSHEET WORKFLOWS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1198" y="6394469"/>
            <a:ext cx="6135842" cy="74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ENHANCED COLLABORATION FEATURE</a:t>
            </a: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668036">
            <a:off x="-1950916" y="-461646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9543" y="830252"/>
            <a:ext cx="6527742" cy="8626496"/>
          </a:xfrm>
          <a:custGeom>
            <a:avLst/>
            <a:gdLst/>
            <a:ahLst/>
            <a:cxnLst/>
            <a:rect r="r" b="b" t="t" l="l"/>
            <a:pathLst>
              <a:path h="8626496" w="6527742">
                <a:moveTo>
                  <a:pt x="0" y="0"/>
                </a:moveTo>
                <a:lnTo>
                  <a:pt x="6527742" y="0"/>
                </a:lnTo>
                <a:lnTo>
                  <a:pt x="6527742" y="8626496"/>
                </a:lnTo>
                <a:lnTo>
                  <a:pt x="0" y="862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84725" y="2864398"/>
            <a:ext cx="6049351" cy="172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MILESTONE AND ROADMAP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9543" y="8817118"/>
            <a:ext cx="1740198" cy="42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2696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TODAY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6491" y="7173240"/>
            <a:ext cx="2352710" cy="29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</a:pPr>
            <a:r>
              <a:rPr lang="en-US" sz="1896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TOMORROW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41480" y="5104804"/>
            <a:ext cx="6537213" cy="13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true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PRICE-BASED RECOMMENDATION SUPPLIER RECOMMENDATIONS AND AUTOMATED ERROR CHECKING WITHIN BOMS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98234" y="8094869"/>
            <a:ext cx="6135842" cy="74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true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DAILY UPDATE MODEL FOR MOST RECENT SPECS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41480" y="6949352"/>
            <a:ext cx="6135842" cy="74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799" b="true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MOBILE APPLICATION AND </a:t>
            </a:r>
          </a:p>
          <a:p>
            <a:pPr algn="l">
              <a:lnSpc>
                <a:spcPts val="2547"/>
              </a:lnSpc>
            </a:pPr>
            <a:r>
              <a:rPr lang="en-US" sz="2799" b="true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LOCAL LLM DEPLOYMENT 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DAGnwiqAqzc</dc:identifier>
  <dcterms:modified xsi:type="dcterms:W3CDTF">2011-08-01T06:04:30Z</dcterms:modified>
  <cp:revision>1</cp:revision>
  <dc:title>Black White and Orange Modern Pitch Deck Presentation</dc:title>
</cp:coreProperties>
</file>